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62" r:id="rId4"/>
    <p:sldId id="263" r:id="rId5"/>
    <p:sldId id="258" r:id="rId6"/>
    <p:sldId id="264" r:id="rId7"/>
    <p:sldId id="266" r:id="rId8"/>
    <p:sldId id="261" r:id="rId9"/>
    <p:sldId id="259" r:id="rId10"/>
    <p:sldId id="260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134" d="100"/>
          <a:sy n="134" d="100"/>
        </p:scale>
        <p:origin x="-72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5C1DF-D120-4C4B-82B0-22851B6813F7}" type="datetimeFigureOut">
              <a:rPr lang="en-US" smtClean="0"/>
              <a:t>1/8/2013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BB79E-392F-4EA6-BB3A-2D8E00E6C7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1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BB79E-392F-4EA6-BB3A-2D8E00E6C7D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5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BB79E-392F-4EA6-BB3A-2D8E00E6C7D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51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BB79E-392F-4EA6-BB3A-2D8E00E6C7D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51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82ABE-5DE3-4CE6-AB2B-1A87602939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01/09/2013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5FD5-03CA-4D48-B82E-0A7F1D8905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01/09/2013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5FD5-03CA-4D48-B82E-0A7F1D8905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01/09/2013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5FD5-03CA-4D48-B82E-0A7F1D890516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05044"/>
            <a:ext cx="372531" cy="24622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F3B329"/>
                </a:solidFill>
                <a:latin typeface="+mn-lt"/>
              </a:defRPr>
            </a:lvl1pPr>
          </a:lstStyle>
          <a:p>
            <a:fld id="{F0E313D9-E573-5747-B7EA-62F4243B84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34091"/>
            <a:ext cx="82296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57200" y="1600252"/>
            <a:ext cx="7899400" cy="1877437"/>
          </a:xfrm>
        </p:spPr>
        <p:txBody>
          <a:bodyPr>
            <a:spAutoFit/>
          </a:bodyPr>
          <a:lstStyle>
            <a:lvl4pPr marL="1600200" indent="-228600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400" indent="-228600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457200" y="892729"/>
            <a:ext cx="7899400" cy="338554"/>
          </a:xfr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5A5A5F"/>
                </a:solidFill>
              </a:defRPr>
            </a:lvl1pPr>
            <a:lvl4pPr marL="1600200" indent="-228600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400" indent="-228600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sz="1600" dirty="0" smtClean="0"/>
              <a:t>Click to edit slide subtitle.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60010" y="6513925"/>
            <a:ext cx="6328389" cy="24622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rgbClr val="FFFFFF">
                    <a:alpha val="24000"/>
                  </a:srgb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238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40967"/>
            <a:ext cx="9144000" cy="474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602452"/>
            <a:ext cx="8229600" cy="4753192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327384"/>
            <a:ext cx="8229600" cy="1027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46190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01/09/2013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5FD5-03CA-4D48-B82E-0A7F1D8905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01/09/2013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5FD5-03CA-4D48-B82E-0A7F1D8905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01/09/2013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5FD5-03CA-4D48-B82E-0A7F1D8905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01/09/2013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5FD5-03CA-4D48-B82E-0A7F1D8905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01/09/2013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5FD5-03CA-4D48-B82E-0A7F1D8905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01/09/2013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5FD5-03CA-4D48-B82E-0A7F1D8905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01/09/2013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5FD5-03CA-4D48-B82E-0A7F1D8905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01/09/2013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5FD5-03CA-4D48-B82E-0A7F1D8905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01/09/2013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7DE5FD5-03CA-4D48-B82E-0A7F1D8905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48400"/>
            <a:ext cx="1533770" cy="381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SentinelWorks Presentation</a:t>
            </a:r>
            <a:br>
              <a:rPr lang="en-US" b="1" dirty="0" smtClean="0"/>
            </a:br>
            <a:r>
              <a:rPr lang="en-US" b="1" dirty="0" smtClean="0"/>
              <a:t>MA DPU Electric Grid Modernization Working Group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Customer-Facing Subcommittee Meeting</a:t>
            </a:r>
          </a:p>
          <a:p>
            <a:r>
              <a:rPr lang="en-US" b="1" dirty="0" smtClean="0"/>
              <a:t>January 9, 2013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257800"/>
            <a:ext cx="3657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5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SentinelWorks</a:t>
            </a:r>
            <a:br>
              <a:rPr lang="en-US" dirty="0" smtClean="0"/>
            </a:br>
            <a:r>
              <a:rPr lang="en-US" sz="2400" i="1" dirty="0" smtClean="0"/>
              <a:t>Software Solutions for Utility Customers</a:t>
            </a:r>
            <a:endParaRPr lang="en-US" sz="24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32038"/>
            <a:ext cx="7315200" cy="639762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Consumer</a:t>
            </a:r>
            <a:r>
              <a:rPr lang="en-US" dirty="0" smtClean="0"/>
              <a:t> Energy Management Solutions View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01/09/2013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5FD5-03CA-4D48-B82E-0A7F1D890516}" type="slidenum">
              <a:rPr lang="en-US" smtClean="0"/>
              <a:t>10</a:t>
            </a:fld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71800"/>
            <a:ext cx="2771609" cy="3200400"/>
          </a:xfrm>
        </p:spPr>
      </p:pic>
      <p:pic>
        <p:nvPicPr>
          <p:cNvPr id="17" name="Content Placeholder 1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971800"/>
            <a:ext cx="2901213" cy="3200400"/>
          </a:xfrm>
        </p:spPr>
      </p:pic>
    </p:spTree>
    <p:extLst>
      <p:ext uri="{BB962C8B-B14F-4D97-AF65-F5344CB8AC3E}">
        <p14:creationId xmlns:p14="http://schemas.microsoft.com/office/powerpoint/2010/main" val="182499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SentinelWorks</a:t>
            </a:r>
            <a:br>
              <a:rPr lang="en-US" dirty="0" smtClean="0"/>
            </a:br>
            <a:r>
              <a:rPr lang="en-US" sz="2400" i="1" dirty="0" smtClean="0"/>
              <a:t>Partners</a:t>
            </a:r>
            <a:endParaRPr lang="en-US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01/09/2013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5FD5-03CA-4D48-B82E-0A7F1D890516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53" y="3733800"/>
            <a:ext cx="2752344" cy="1236059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25" y="3383756"/>
            <a:ext cx="2247900" cy="2038350"/>
          </a:xfrm>
        </p:spPr>
      </p:pic>
    </p:spTree>
    <p:extLst>
      <p:ext uri="{BB962C8B-B14F-4D97-AF65-F5344CB8AC3E}">
        <p14:creationId xmlns:p14="http://schemas.microsoft.com/office/powerpoint/2010/main" val="28106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SentinelWorks</a:t>
            </a:r>
            <a:br>
              <a:rPr lang="en-US" dirty="0" smtClean="0"/>
            </a:br>
            <a:r>
              <a:rPr lang="en-US" sz="2400" i="1" dirty="0" smtClean="0"/>
              <a:t>Conclusion</a:t>
            </a:r>
            <a:endParaRPr lang="en-US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01/09/2013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5FD5-03CA-4D48-B82E-0A7F1D890516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76654" y="2057400"/>
            <a:ext cx="8010145" cy="39624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Provide critical information to help </a:t>
            </a:r>
            <a:r>
              <a:rPr lang="en-US" dirty="0" smtClean="0"/>
              <a:t>utilities (</a:t>
            </a:r>
            <a:r>
              <a:rPr lang="en-US" b="1" dirty="0" smtClean="0"/>
              <a:t>REGARDLESS</a:t>
            </a:r>
            <a:r>
              <a:rPr lang="en-US" dirty="0" smtClean="0"/>
              <a:t> of their current system) to </a:t>
            </a:r>
            <a:r>
              <a:rPr lang="en-US" b="1" dirty="0" smtClean="0"/>
              <a:t>improve</a:t>
            </a:r>
            <a:r>
              <a:rPr lang="en-US" dirty="0" smtClean="0"/>
              <a:t> </a:t>
            </a:r>
            <a:r>
              <a:rPr lang="en-US" dirty="0"/>
              <a:t>operational </a:t>
            </a:r>
            <a:r>
              <a:rPr lang="en-US" b="1" dirty="0"/>
              <a:t>efficiency</a:t>
            </a:r>
            <a:r>
              <a:rPr lang="en-US" dirty="0"/>
              <a:t>, manage consumption, </a:t>
            </a:r>
            <a:r>
              <a:rPr lang="en-US" b="1" dirty="0"/>
              <a:t>save money</a:t>
            </a:r>
            <a:r>
              <a:rPr lang="en-US" dirty="0"/>
              <a:t> and build a more sustainable </a:t>
            </a:r>
            <a:r>
              <a:rPr lang="en-US" b="1" dirty="0"/>
              <a:t>future</a:t>
            </a:r>
            <a:r>
              <a:rPr lang="en-US" dirty="0"/>
              <a:t>.</a:t>
            </a:r>
          </a:p>
          <a:p>
            <a:pPr marL="285750" lvl="1" indent="-273050"/>
            <a:r>
              <a:rPr lang="en-US" sz="2400" dirty="0"/>
              <a:t>Designed from the ground up to be a total </a:t>
            </a:r>
            <a:r>
              <a:rPr lang="en-US" sz="2400" b="1" dirty="0"/>
              <a:t>meter-to-screen</a:t>
            </a:r>
            <a:r>
              <a:rPr lang="en-US" sz="2400" dirty="0"/>
              <a:t> solution, including:</a:t>
            </a:r>
          </a:p>
          <a:p>
            <a:pPr lvl="2"/>
            <a:r>
              <a:rPr lang="en-US" sz="2400" dirty="0"/>
              <a:t>Metering and </a:t>
            </a:r>
            <a:r>
              <a:rPr lang="en-US" sz="2400" b="1" dirty="0"/>
              <a:t>data management</a:t>
            </a:r>
          </a:p>
          <a:p>
            <a:pPr lvl="2"/>
            <a:r>
              <a:rPr lang="en-US" sz="2400" dirty="0"/>
              <a:t>Consumer engagement</a:t>
            </a:r>
          </a:p>
          <a:p>
            <a:pPr lvl="2"/>
            <a:r>
              <a:rPr lang="en-US" sz="2400" dirty="0"/>
              <a:t>Historic data repository</a:t>
            </a:r>
          </a:p>
          <a:p>
            <a:pPr lvl="2"/>
            <a:r>
              <a:rPr lang="en-US" sz="2400" b="1" dirty="0"/>
              <a:t>Integration</a:t>
            </a:r>
            <a:r>
              <a:rPr lang="en-US" sz="2400" dirty="0"/>
              <a:t> with existing legacy systems</a:t>
            </a:r>
          </a:p>
          <a:p>
            <a:pPr lvl="2">
              <a:spcBef>
                <a:spcPts val="1200"/>
              </a:spcBef>
            </a:pPr>
            <a:r>
              <a:rPr lang="en-US" sz="2400" dirty="0"/>
              <a:t>Implementation of </a:t>
            </a:r>
            <a:r>
              <a:rPr lang="en-US" sz="2400" b="1" dirty="0"/>
              <a:t>Time Based Rate Programs</a:t>
            </a:r>
          </a:p>
          <a:p>
            <a:r>
              <a:rPr lang="en-US" dirty="0" smtClean="0"/>
              <a:t>Partner </a:t>
            </a:r>
            <a:r>
              <a:rPr lang="en-US" dirty="0" smtClean="0"/>
              <a:t>Today. . .Partner Tomorrow. . 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0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iStock_000011860969X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63800"/>
            <a:ext cx="91440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295400" y="2360611"/>
            <a:ext cx="6632575" cy="61118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20650" algn="ctr" eaLnBrk="0" hangingPunct="0">
              <a:defRPr/>
            </a:pPr>
            <a:r>
              <a:rPr lang="en-US" sz="4400" b="0" kern="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Questions?</a:t>
            </a:r>
            <a:endParaRPr lang="en-US" sz="3200" kern="0" dirty="0">
              <a:solidFill>
                <a:srgbClr val="667263"/>
              </a:solidFill>
              <a:latin typeface="Arial"/>
              <a:cs typeface="Arial" pitchFamily="34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1"/>
            <a:ext cx="9144000" cy="34227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rgbClr val="667263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" y="1"/>
            <a:ext cx="5637213" cy="34227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rgbClr val="667263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019300" y="204789"/>
            <a:ext cx="3289300" cy="34227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19063" indent="-119063" algn="ctr">
              <a:lnSpc>
                <a:spcPct val="90000"/>
              </a:lnSpc>
              <a:spcBef>
                <a:spcPct val="50000"/>
              </a:spcBef>
              <a:buClr>
                <a:srgbClr val="667263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SentinelWorks</a:t>
            </a:r>
            <a:br>
              <a:rPr lang="en-US" dirty="0" smtClean="0"/>
            </a:br>
            <a:r>
              <a:rPr lang="en-US" sz="2400" i="1" dirty="0" smtClean="0"/>
              <a:t>Thank you for your time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057757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01/09/2013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5FD5-03CA-4D48-B82E-0A7F1D890516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SentinelWorks</a:t>
            </a:r>
            <a:br>
              <a:rPr lang="en-US" dirty="0" smtClean="0"/>
            </a:br>
            <a:r>
              <a:rPr lang="en-US" sz="2400" i="1" dirty="0" smtClean="0"/>
              <a:t>What we do</a:t>
            </a:r>
            <a:endParaRPr lang="en-US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1" y="2057400"/>
            <a:ext cx="8686800" cy="3733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Provider of </a:t>
            </a:r>
            <a:r>
              <a:rPr lang="en-US" b="1" dirty="0"/>
              <a:t>cutting edge </a:t>
            </a:r>
            <a:r>
              <a:rPr lang="en-US" dirty="0"/>
              <a:t>water, gas and electric software platform </a:t>
            </a:r>
            <a:r>
              <a:rPr lang="en-US" b="1" dirty="0"/>
              <a:t>solutions</a:t>
            </a:r>
            <a:r>
              <a:rPr lang="en-US" dirty="0"/>
              <a:t> for </a:t>
            </a:r>
            <a:r>
              <a:rPr lang="en-US" dirty="0" smtClean="0"/>
              <a:t>utilities </a:t>
            </a:r>
            <a:r>
              <a:rPr lang="en-US" dirty="0"/>
              <a:t>and their customers (commercial/industrial &amp; </a:t>
            </a:r>
            <a:r>
              <a:rPr lang="en-US" dirty="0" smtClean="0"/>
              <a:t>residential).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Helping </a:t>
            </a:r>
            <a:r>
              <a:rPr lang="en-US" dirty="0"/>
              <a:t>utilities </a:t>
            </a:r>
            <a:r>
              <a:rPr lang="en-US" b="1" dirty="0"/>
              <a:t>improve</a:t>
            </a:r>
            <a:r>
              <a:rPr lang="en-US" dirty="0"/>
              <a:t> operational efficiency, </a:t>
            </a:r>
            <a:r>
              <a:rPr lang="en-US" b="1" dirty="0"/>
              <a:t>manage</a:t>
            </a:r>
            <a:r>
              <a:rPr lang="en-US" dirty="0"/>
              <a:t> consumption, </a:t>
            </a:r>
            <a:r>
              <a:rPr lang="en-US" b="1" dirty="0"/>
              <a:t>save money </a:t>
            </a:r>
            <a:r>
              <a:rPr lang="en-US" dirty="0"/>
              <a:t>and build a more sustainable future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Located in Charleston, SC “</a:t>
            </a:r>
            <a:r>
              <a:rPr lang="en-US" i="1" u="sng" dirty="0" smtClean="0"/>
              <a:t>Silicon Harbor</a:t>
            </a:r>
            <a:r>
              <a:rPr lang="en-US" dirty="0" smtClean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79705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01/09/2013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5FD5-03CA-4D48-B82E-0A7F1D890516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SentinelWorks Team</a:t>
            </a:r>
            <a:br>
              <a:rPr lang="en-US" dirty="0" smtClean="0"/>
            </a:br>
            <a:r>
              <a:rPr lang="en-US" sz="2400" i="1" dirty="0" smtClean="0"/>
              <a:t>Who we are</a:t>
            </a:r>
            <a:endParaRPr lang="en-US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2057401"/>
            <a:ext cx="8686799" cy="4648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/>
              <a:t>Formed in 2009 </a:t>
            </a:r>
            <a:r>
              <a:rPr lang="en-US" dirty="0" smtClean="0"/>
              <a:t>to </a:t>
            </a:r>
            <a:r>
              <a:rPr lang="en-US" dirty="0"/>
              <a:t>research, design and develop </a:t>
            </a:r>
            <a:r>
              <a:rPr lang="en-US" dirty="0" smtClean="0"/>
              <a:t>energy management </a:t>
            </a:r>
            <a:r>
              <a:rPr lang="en-US" dirty="0" smtClean="0"/>
              <a:t>software solutions – which would easily integrate with hardware from the leading manufacturers.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/>
              <a:t>145</a:t>
            </a:r>
            <a:r>
              <a:rPr lang="en-US" dirty="0" smtClean="0"/>
              <a:t> </a:t>
            </a:r>
            <a:r>
              <a:rPr lang="en-US" dirty="0"/>
              <a:t>years of combined management </a:t>
            </a:r>
            <a:r>
              <a:rPr lang="en-US" dirty="0" smtClean="0"/>
              <a:t>experience (</a:t>
            </a:r>
            <a:r>
              <a:rPr lang="en-US" b="1" dirty="0" smtClean="0"/>
              <a:t>Fortune </a:t>
            </a:r>
            <a:r>
              <a:rPr lang="en-US" b="1" dirty="0"/>
              <a:t>100 </a:t>
            </a:r>
            <a:r>
              <a:rPr lang="en-US" dirty="0" smtClean="0"/>
              <a:t>companies and </a:t>
            </a:r>
            <a:r>
              <a:rPr lang="en-US" b="1" dirty="0" smtClean="0"/>
              <a:t>Capitol Hill</a:t>
            </a:r>
            <a:r>
              <a:rPr lang="en-US" dirty="0" smtClean="0"/>
              <a:t>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/>
              <a:t>Successful</a:t>
            </a:r>
            <a:r>
              <a:rPr lang="en-US" dirty="0" smtClean="0"/>
              <a:t> start-up </a:t>
            </a:r>
            <a:r>
              <a:rPr lang="en-US" b="1" dirty="0" smtClean="0"/>
              <a:t>background</a:t>
            </a:r>
            <a:r>
              <a:rPr lang="en-US" dirty="0" smtClean="0"/>
              <a:t> in healthcare </a:t>
            </a:r>
            <a:r>
              <a:rPr lang="en-US" dirty="0"/>
              <a:t>and building </a:t>
            </a:r>
            <a:r>
              <a:rPr lang="en-US" dirty="0" smtClean="0"/>
              <a:t>trade industries.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462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01/09/2013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5FD5-03CA-4D48-B82E-0A7F1D890516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SentinelWorks Team</a:t>
            </a:r>
            <a:br>
              <a:rPr lang="en-US" dirty="0" smtClean="0"/>
            </a:br>
            <a:r>
              <a:rPr lang="en-US" sz="2400" i="1" dirty="0" smtClean="0"/>
              <a:t>What we have done</a:t>
            </a:r>
            <a:endParaRPr lang="en-US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599" y="2057401"/>
            <a:ext cx="8763001" cy="4419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SentinelWorks </a:t>
            </a:r>
            <a:r>
              <a:rPr lang="en-US" dirty="0"/>
              <a:t>team </a:t>
            </a:r>
            <a:r>
              <a:rPr lang="en-US" b="1" dirty="0" smtClean="0"/>
              <a:t>key</a:t>
            </a:r>
            <a:r>
              <a:rPr lang="en-US" dirty="0" smtClean="0"/>
              <a:t> </a:t>
            </a:r>
            <a:r>
              <a:rPr lang="en-US" b="1" dirty="0" smtClean="0"/>
              <a:t>accomplishments</a:t>
            </a:r>
            <a:r>
              <a:rPr lang="en-US" dirty="0" smtClean="0"/>
              <a:t> </a:t>
            </a:r>
            <a:r>
              <a:rPr lang="en-US" dirty="0" smtClean="0"/>
              <a:t>in systems management:</a:t>
            </a:r>
          </a:p>
          <a:p>
            <a:pPr lvl="1"/>
            <a:r>
              <a:rPr lang="en-US" dirty="0" smtClean="0"/>
              <a:t>Artificial Heart </a:t>
            </a:r>
            <a:r>
              <a:rPr lang="en-US" dirty="0"/>
              <a:t>F</a:t>
            </a:r>
            <a:r>
              <a:rPr lang="en-US" dirty="0" smtClean="0"/>
              <a:t>unctionality</a:t>
            </a:r>
          </a:p>
          <a:p>
            <a:pPr lvl="1"/>
            <a:r>
              <a:rPr lang="en-US" dirty="0" smtClean="0"/>
              <a:t>Retinal Scanning </a:t>
            </a:r>
            <a:r>
              <a:rPr lang="en-US" dirty="0"/>
              <a:t>S</a:t>
            </a:r>
            <a:r>
              <a:rPr lang="en-US" dirty="0" smtClean="0"/>
              <a:t>ecurity </a:t>
            </a:r>
            <a:r>
              <a:rPr lang="en-US" dirty="0"/>
              <a:t>S</a:t>
            </a:r>
            <a:r>
              <a:rPr lang="en-US" dirty="0" smtClean="0"/>
              <a:t>ystems</a:t>
            </a:r>
          </a:p>
          <a:p>
            <a:pPr lvl="1"/>
            <a:r>
              <a:rPr lang="en-US" dirty="0" smtClean="0"/>
              <a:t>Secure Credit </a:t>
            </a:r>
            <a:r>
              <a:rPr lang="en-US" dirty="0"/>
              <a:t>C</a:t>
            </a:r>
            <a:r>
              <a:rPr lang="en-US" dirty="0" smtClean="0"/>
              <a:t>ard </a:t>
            </a:r>
            <a:r>
              <a:rPr lang="en-US" dirty="0"/>
              <a:t>P</a:t>
            </a:r>
            <a:r>
              <a:rPr lang="en-US" dirty="0" smtClean="0"/>
              <a:t>rocessing</a:t>
            </a:r>
          </a:p>
          <a:p>
            <a:pPr lvl="1"/>
            <a:r>
              <a:rPr lang="en-US" dirty="0" smtClean="0"/>
              <a:t>Healthcare Information </a:t>
            </a:r>
            <a:r>
              <a:rPr lang="en-US" dirty="0"/>
              <a:t>S</a:t>
            </a:r>
            <a:r>
              <a:rPr lang="en-US" dirty="0" smtClean="0"/>
              <a:t>ystems</a:t>
            </a:r>
          </a:p>
          <a:p>
            <a:pPr lvl="1"/>
            <a:r>
              <a:rPr lang="en-US" dirty="0" smtClean="0"/>
              <a:t>Pharmacy Management </a:t>
            </a:r>
            <a:r>
              <a:rPr lang="en-US" dirty="0"/>
              <a:t>S</a:t>
            </a:r>
            <a:r>
              <a:rPr lang="en-US" dirty="0" smtClean="0"/>
              <a:t>oftware &amp; </a:t>
            </a:r>
            <a:r>
              <a:rPr lang="en-US" dirty="0"/>
              <a:t>D</a:t>
            </a:r>
            <a:r>
              <a:rPr lang="en-US" dirty="0" smtClean="0"/>
              <a:t>ispensing </a:t>
            </a:r>
            <a:r>
              <a:rPr lang="en-US" dirty="0"/>
              <a:t>S</a:t>
            </a:r>
            <a:r>
              <a:rPr lang="en-US" dirty="0" smtClean="0"/>
              <a:t>ystems</a:t>
            </a:r>
          </a:p>
          <a:p>
            <a:pPr lvl="1"/>
            <a:r>
              <a:rPr lang="en-US" dirty="0" smtClean="0"/>
              <a:t>Commercial and Residential Building Development Companies</a:t>
            </a:r>
          </a:p>
          <a:p>
            <a:pPr lvl="1"/>
            <a:r>
              <a:rPr lang="en-US" dirty="0" smtClean="0"/>
              <a:t>Department of Defense Supply Chain Management Systems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057401"/>
            <a:ext cx="8686801" cy="4419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b="1" u="sng" dirty="0" smtClean="0"/>
              <a:t>MISSION</a:t>
            </a:r>
            <a:r>
              <a:rPr lang="en-US" b="1" u="sng" dirty="0" smtClean="0"/>
              <a:t>:</a:t>
            </a:r>
            <a:r>
              <a:rPr lang="en-US" dirty="0" smtClean="0"/>
              <a:t> Provide </a:t>
            </a:r>
            <a:r>
              <a:rPr lang="en-US" dirty="0"/>
              <a:t>critical information </a:t>
            </a:r>
            <a:r>
              <a:rPr lang="en-US" dirty="0" smtClean="0"/>
              <a:t>to </a:t>
            </a:r>
            <a:r>
              <a:rPr lang="en-US" dirty="0"/>
              <a:t>help </a:t>
            </a:r>
            <a:r>
              <a:rPr lang="en-US" dirty="0"/>
              <a:t>utilities (</a:t>
            </a:r>
            <a:r>
              <a:rPr lang="en-US" b="1" dirty="0"/>
              <a:t>REGARDLESS</a:t>
            </a:r>
            <a:r>
              <a:rPr lang="en-US" dirty="0"/>
              <a:t> of their current system) </a:t>
            </a:r>
            <a:r>
              <a:rPr lang="en-US" b="1" dirty="0"/>
              <a:t>improve</a:t>
            </a:r>
            <a:r>
              <a:rPr lang="en-US" dirty="0"/>
              <a:t> operational </a:t>
            </a:r>
            <a:r>
              <a:rPr lang="en-US" b="1" dirty="0"/>
              <a:t>efficiency</a:t>
            </a:r>
            <a:r>
              <a:rPr lang="en-US" dirty="0"/>
              <a:t>, manage consumption, </a:t>
            </a:r>
            <a:r>
              <a:rPr lang="en-US" b="1" dirty="0"/>
              <a:t>save money</a:t>
            </a:r>
            <a:r>
              <a:rPr lang="en-US" dirty="0"/>
              <a:t> and build a more sustainable </a:t>
            </a:r>
            <a:r>
              <a:rPr lang="en-US" b="1" dirty="0" smtClean="0"/>
              <a:t>future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01/09/2013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5FD5-03CA-4D48-B82E-0A7F1D890516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SentinelWorks Solutions</a:t>
            </a:r>
            <a:br>
              <a:rPr lang="en-US" dirty="0" smtClean="0"/>
            </a:br>
            <a:r>
              <a:rPr lang="en-US" sz="2400" i="1" dirty="0" smtClean="0"/>
              <a:t>AMR &amp; AMI</a:t>
            </a:r>
            <a:endParaRPr lang="en-US" sz="2400" i="1" dirty="0"/>
          </a:p>
        </p:txBody>
      </p:sp>
      <p:sp>
        <p:nvSpPr>
          <p:cNvPr id="17" name="Oval 16"/>
          <p:cNvSpPr/>
          <p:nvPr/>
        </p:nvSpPr>
        <p:spPr>
          <a:xfrm>
            <a:off x="1828800" y="3733800"/>
            <a:ext cx="1828800" cy="952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Protect</a:t>
            </a:r>
          </a:p>
          <a:p>
            <a:pPr algn="ctr"/>
            <a:r>
              <a:rPr lang="en-US" b="1" dirty="0"/>
              <a:t>Revenue</a:t>
            </a:r>
          </a:p>
        </p:txBody>
      </p:sp>
      <p:sp>
        <p:nvSpPr>
          <p:cNvPr id="18" name="Oval 17"/>
          <p:cNvSpPr/>
          <p:nvPr/>
        </p:nvSpPr>
        <p:spPr>
          <a:xfrm>
            <a:off x="1828800" y="5257800"/>
            <a:ext cx="1828800" cy="952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Improve</a:t>
            </a:r>
          </a:p>
          <a:p>
            <a:pPr algn="ctr"/>
            <a:r>
              <a:rPr lang="en-US" b="1" dirty="0"/>
              <a:t>Cost &amp; Service</a:t>
            </a:r>
          </a:p>
        </p:txBody>
      </p:sp>
      <p:sp>
        <p:nvSpPr>
          <p:cNvPr id="19" name="Oval 18"/>
          <p:cNvSpPr/>
          <p:nvPr/>
        </p:nvSpPr>
        <p:spPr>
          <a:xfrm>
            <a:off x="5486400" y="3733800"/>
            <a:ext cx="1828800" cy="952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Conserve</a:t>
            </a:r>
          </a:p>
          <a:p>
            <a:pPr algn="ctr"/>
            <a:r>
              <a:rPr lang="en-US" b="1" dirty="0"/>
              <a:t>Resources</a:t>
            </a:r>
          </a:p>
        </p:txBody>
      </p:sp>
      <p:sp>
        <p:nvSpPr>
          <p:cNvPr id="20" name="Oval 19"/>
          <p:cNvSpPr/>
          <p:nvPr/>
        </p:nvSpPr>
        <p:spPr>
          <a:xfrm>
            <a:off x="5486400" y="5257800"/>
            <a:ext cx="1828800" cy="952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Manage</a:t>
            </a:r>
          </a:p>
          <a:p>
            <a:pPr algn="ctr"/>
            <a:r>
              <a:rPr lang="en-US" b="1" dirty="0"/>
              <a:t>Assets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733800" y="4210050"/>
            <a:ext cx="1676400" cy="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733800" y="5734050"/>
            <a:ext cx="1676400" cy="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400800" y="4724400"/>
            <a:ext cx="0" cy="45720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743200" y="4724400"/>
            <a:ext cx="0" cy="45720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7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057401"/>
            <a:ext cx="8686799" cy="457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Automatic </a:t>
            </a:r>
            <a:r>
              <a:rPr lang="en-US" sz="2000" dirty="0"/>
              <a:t>meter reading (AMR</a:t>
            </a:r>
            <a:r>
              <a:rPr lang="en-US" sz="2000" dirty="0" smtClean="0"/>
              <a:t>) &amp; Advanced </a:t>
            </a:r>
            <a:r>
              <a:rPr lang="en-US" sz="2000" dirty="0"/>
              <a:t>metering infrastructure (AMI</a:t>
            </a:r>
            <a:r>
              <a:rPr lang="en-US" sz="2000" dirty="0" smtClean="0"/>
              <a:t>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Energy </a:t>
            </a:r>
            <a:r>
              <a:rPr lang="en-US" sz="1800" dirty="0"/>
              <a:t>management software provides utilities and their customers with </a:t>
            </a:r>
            <a:r>
              <a:rPr lang="en-US" sz="1800" b="1" dirty="0"/>
              <a:t>dynamic</a:t>
            </a:r>
            <a:r>
              <a:rPr lang="en-US" sz="1800" dirty="0"/>
              <a:t> and </a:t>
            </a:r>
            <a:r>
              <a:rPr lang="en-US" sz="1800" dirty="0" smtClean="0"/>
              <a:t>near real-time </a:t>
            </a:r>
            <a:r>
              <a:rPr lang="en-US" sz="1800" b="1" dirty="0"/>
              <a:t>information</a:t>
            </a:r>
            <a:r>
              <a:rPr lang="en-US" sz="1800" dirty="0"/>
              <a:t> </a:t>
            </a:r>
            <a:r>
              <a:rPr lang="en-US" sz="1800" dirty="0" smtClean="0"/>
              <a:t>to </a:t>
            </a:r>
            <a:r>
              <a:rPr lang="en-US" sz="1800" b="1" dirty="0" smtClean="0"/>
              <a:t>monitor</a:t>
            </a:r>
            <a:r>
              <a:rPr lang="en-US" sz="1800" dirty="0" smtClean="0"/>
              <a:t> and control </a:t>
            </a:r>
            <a:r>
              <a:rPr lang="en-US" sz="1800" dirty="0"/>
              <a:t>their water, gas and electricity </a:t>
            </a:r>
            <a:r>
              <a:rPr lang="en-US" sz="1800" b="1" dirty="0"/>
              <a:t>consumption</a:t>
            </a:r>
            <a:r>
              <a:rPr lang="en-US" sz="1800" dirty="0"/>
              <a:t> across their entire service area. 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sz="1800" dirty="0" smtClean="0"/>
              <a:t>Designed </a:t>
            </a:r>
            <a:r>
              <a:rPr lang="en-US" sz="1800" dirty="0"/>
              <a:t>from the ground up to be a </a:t>
            </a:r>
            <a:r>
              <a:rPr lang="en-US" sz="1800" dirty="0" smtClean="0"/>
              <a:t>total </a:t>
            </a:r>
            <a:r>
              <a:rPr lang="en-US" sz="1800" b="1" dirty="0"/>
              <a:t>meter-to-screen</a:t>
            </a:r>
            <a:r>
              <a:rPr lang="en-US" sz="1800" dirty="0"/>
              <a:t> solution, including</a:t>
            </a:r>
            <a:r>
              <a:rPr lang="en-US" sz="1800" dirty="0" smtClean="0"/>
              <a:t>:</a:t>
            </a:r>
          </a:p>
          <a:p>
            <a:pPr lvl="2"/>
            <a:r>
              <a:rPr lang="en-US" sz="1600" dirty="0" smtClean="0"/>
              <a:t>Metering </a:t>
            </a:r>
            <a:r>
              <a:rPr lang="en-US" sz="1600" dirty="0"/>
              <a:t>and </a:t>
            </a:r>
            <a:r>
              <a:rPr lang="en-US" sz="1600" b="1" dirty="0"/>
              <a:t>data </a:t>
            </a:r>
            <a:r>
              <a:rPr lang="en-US" sz="1600" b="1" dirty="0" smtClean="0"/>
              <a:t>management</a:t>
            </a:r>
          </a:p>
          <a:p>
            <a:pPr lvl="2"/>
            <a:r>
              <a:rPr lang="en-US" sz="1600" dirty="0" smtClean="0"/>
              <a:t>Consumer engagement</a:t>
            </a:r>
          </a:p>
          <a:p>
            <a:pPr lvl="2"/>
            <a:r>
              <a:rPr lang="en-US" sz="1600" dirty="0" smtClean="0"/>
              <a:t>Historic </a:t>
            </a:r>
            <a:r>
              <a:rPr lang="en-US" sz="1600" dirty="0"/>
              <a:t>data </a:t>
            </a:r>
            <a:r>
              <a:rPr lang="en-US" sz="1600" dirty="0" smtClean="0"/>
              <a:t>repository</a:t>
            </a:r>
          </a:p>
          <a:p>
            <a:pPr lvl="2"/>
            <a:r>
              <a:rPr lang="en-US" sz="1600" b="1" dirty="0" smtClean="0"/>
              <a:t>Integration</a:t>
            </a:r>
            <a:r>
              <a:rPr lang="en-US" sz="1600" dirty="0" smtClean="0"/>
              <a:t> </a:t>
            </a:r>
            <a:r>
              <a:rPr lang="en-US" sz="1600" dirty="0"/>
              <a:t>with existing legacy </a:t>
            </a:r>
            <a:r>
              <a:rPr lang="en-US" sz="1600" dirty="0" smtClean="0"/>
              <a:t>systems</a:t>
            </a:r>
          </a:p>
          <a:p>
            <a:pPr lvl="2"/>
            <a:r>
              <a:rPr lang="en-US" sz="1600" dirty="0" smtClean="0"/>
              <a:t>Application of </a:t>
            </a:r>
            <a:r>
              <a:rPr lang="en-US" sz="1600" b="1" dirty="0" smtClean="0"/>
              <a:t>Time Based Rate Programs</a:t>
            </a:r>
            <a:endParaRPr lang="en-US" sz="16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01/09/2013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5FD5-03CA-4D48-B82E-0A7F1D890516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SentinelWorks Solutions</a:t>
            </a:r>
            <a:br>
              <a:rPr lang="en-US" dirty="0" smtClean="0"/>
            </a:br>
            <a:r>
              <a:rPr lang="en-US" sz="2400" i="1" dirty="0" smtClean="0"/>
              <a:t>AMR &amp; AMI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591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2454275" y="3143250"/>
            <a:ext cx="3203575" cy="127793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8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Cloud 19"/>
          <p:cNvSpPr/>
          <p:nvPr/>
        </p:nvSpPr>
        <p:spPr bwMode="auto">
          <a:xfrm>
            <a:off x="2436813" y="5040313"/>
            <a:ext cx="3381375" cy="1255712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n-US" sz="1600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2418967" y="1802730"/>
            <a:ext cx="3221665" cy="6166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r">
              <a:defRPr/>
            </a:pPr>
            <a:endParaRPr lang="en-US" sz="1600" dirty="0"/>
          </a:p>
        </p:txBody>
      </p:sp>
      <p:sp>
        <p:nvSpPr>
          <p:cNvPr id="19466" name="TextBox 21"/>
          <p:cNvSpPr txBox="1">
            <a:spLocks noChangeArrowheads="1"/>
          </p:cNvSpPr>
          <p:nvPr/>
        </p:nvSpPr>
        <p:spPr bwMode="auto">
          <a:xfrm>
            <a:off x="2776538" y="1787908"/>
            <a:ext cx="26050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Billing </a:t>
            </a:r>
            <a:r>
              <a:rPr lang="en-US" b="1" dirty="0" smtClean="0"/>
              <a:t>&amp;</a:t>
            </a:r>
          </a:p>
          <a:p>
            <a:pPr algn="ctr"/>
            <a:r>
              <a:rPr lang="en-US" b="1" dirty="0" smtClean="0"/>
              <a:t>Legacy </a:t>
            </a:r>
            <a:r>
              <a:rPr lang="en-US" b="1" dirty="0" smtClean="0"/>
              <a:t>Integration</a:t>
            </a:r>
            <a:endParaRPr lang="en-US" b="1" dirty="0"/>
          </a:p>
        </p:txBody>
      </p:sp>
      <p:sp>
        <p:nvSpPr>
          <p:cNvPr id="23" name="Up-Down Arrow 22"/>
          <p:cNvSpPr/>
          <p:nvPr/>
        </p:nvSpPr>
        <p:spPr bwMode="auto">
          <a:xfrm>
            <a:off x="3907629" y="2482850"/>
            <a:ext cx="296863" cy="617538"/>
          </a:xfrm>
          <a:prstGeom prst="upDownArrow">
            <a:avLst/>
          </a:prstGeom>
          <a:solidFill>
            <a:srgbClr val="0070C0"/>
          </a:solidFill>
          <a:ln w="952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n-US" sz="1600" dirty="0"/>
          </a:p>
        </p:txBody>
      </p:sp>
      <p:sp>
        <p:nvSpPr>
          <p:cNvPr id="19468" name="TextBox 24"/>
          <p:cNvSpPr txBox="1">
            <a:spLocks noChangeArrowheads="1"/>
          </p:cNvSpPr>
          <p:nvPr/>
        </p:nvSpPr>
        <p:spPr bwMode="auto">
          <a:xfrm>
            <a:off x="3292475" y="5450083"/>
            <a:ext cx="1573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Digi Cloud</a:t>
            </a:r>
            <a:endParaRPr lang="en-US" b="1" dirty="0"/>
          </a:p>
        </p:txBody>
      </p:sp>
      <p:sp>
        <p:nvSpPr>
          <p:cNvPr id="19469" name="Text Box 20"/>
          <p:cNvSpPr txBox="1">
            <a:spLocks noChangeArrowheads="1"/>
          </p:cNvSpPr>
          <p:nvPr/>
        </p:nvSpPr>
        <p:spPr bwMode="auto">
          <a:xfrm>
            <a:off x="5756552" y="3073400"/>
            <a:ext cx="3193823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SentinelWorks BrightStar</a:t>
            </a:r>
          </a:p>
          <a:p>
            <a:pPr algn="ctr"/>
            <a:r>
              <a:rPr lang="en-US" sz="1600" b="1" dirty="0" smtClean="0"/>
              <a:t>Solution</a:t>
            </a:r>
          </a:p>
          <a:p>
            <a:pPr marL="569913" lvl="1" indent="-112713" algn="l">
              <a:buFont typeface="Arial" pitchFamily="34" charset="0"/>
              <a:buChar char="•"/>
            </a:pPr>
            <a:r>
              <a:rPr lang="en-US" sz="1400" dirty="0"/>
              <a:t>Long Term Storage</a:t>
            </a:r>
          </a:p>
          <a:p>
            <a:pPr marL="569913" lvl="1" indent="-112713" algn="l">
              <a:buFont typeface="Arial" pitchFamily="34" charset="0"/>
              <a:buChar char="•"/>
            </a:pPr>
            <a:r>
              <a:rPr lang="en-US" sz="1400" dirty="0"/>
              <a:t>Advanced </a:t>
            </a:r>
            <a:r>
              <a:rPr lang="en-US" sz="1400" dirty="0" smtClean="0"/>
              <a:t>Analysis</a:t>
            </a:r>
          </a:p>
          <a:p>
            <a:pPr marL="569913" lvl="1" indent="-112713">
              <a:buFont typeface="Arial" pitchFamily="34" charset="0"/>
              <a:buChar char="•"/>
            </a:pPr>
            <a:r>
              <a:rPr lang="en-US" sz="1400" dirty="0"/>
              <a:t>Data Collection</a:t>
            </a:r>
          </a:p>
          <a:p>
            <a:pPr marL="569913" lvl="1" indent="-112713">
              <a:buFont typeface="Arial" pitchFamily="34" charset="0"/>
              <a:buChar char="•"/>
            </a:pPr>
            <a:r>
              <a:rPr lang="en-US" sz="1400" dirty="0"/>
              <a:t>Network Management</a:t>
            </a:r>
          </a:p>
          <a:p>
            <a:pPr marL="569913" lvl="1" indent="-112713">
              <a:buFont typeface="Arial" pitchFamily="34" charset="0"/>
              <a:buChar char="•"/>
            </a:pPr>
            <a:r>
              <a:rPr lang="en-US" sz="1400" dirty="0"/>
              <a:t>Access Current </a:t>
            </a:r>
            <a:r>
              <a:rPr lang="en-US" sz="1400" dirty="0" smtClean="0"/>
              <a:t>Data</a:t>
            </a:r>
          </a:p>
          <a:p>
            <a:pPr marL="569913" lvl="1" indent="-112713">
              <a:buFont typeface="Arial" pitchFamily="34" charset="0"/>
              <a:buChar char="•"/>
            </a:pPr>
            <a:r>
              <a:rPr lang="en-US" sz="1400" dirty="0" smtClean="0"/>
              <a:t>Application of Time Based Rates</a:t>
            </a:r>
            <a:endParaRPr lang="en-US" sz="1400" dirty="0"/>
          </a:p>
        </p:txBody>
      </p:sp>
      <p:sp>
        <p:nvSpPr>
          <p:cNvPr id="2" name="Up-Down Arrow 22"/>
          <p:cNvSpPr/>
          <p:nvPr/>
        </p:nvSpPr>
        <p:spPr bwMode="auto">
          <a:xfrm>
            <a:off x="3907630" y="4449763"/>
            <a:ext cx="296863" cy="617538"/>
          </a:xfrm>
          <a:prstGeom prst="upDownArrow">
            <a:avLst/>
          </a:prstGeom>
          <a:solidFill>
            <a:srgbClr val="0070C0"/>
          </a:solidFill>
          <a:ln w="952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n-US" sz="1600" dirty="0"/>
          </a:p>
        </p:txBody>
      </p:sp>
      <p:sp>
        <p:nvSpPr>
          <p:cNvPr id="19472" name="Text Box 23"/>
          <p:cNvSpPr txBox="1">
            <a:spLocks noChangeArrowheads="1"/>
          </p:cNvSpPr>
          <p:nvPr/>
        </p:nvSpPr>
        <p:spPr bwMode="auto">
          <a:xfrm>
            <a:off x="6161088" y="5359400"/>
            <a:ext cx="26860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dirty="0" smtClean="0"/>
              <a:t>Digi hardware communicates with </a:t>
            </a:r>
            <a:r>
              <a:rPr lang="en-US" sz="1400" dirty="0"/>
              <a:t>the </a:t>
            </a:r>
            <a:r>
              <a:rPr lang="en-US" sz="1400" dirty="0" smtClean="0"/>
              <a:t>meters / ERT &amp; transmits </a:t>
            </a:r>
            <a:r>
              <a:rPr lang="en-US" sz="1400" dirty="0"/>
              <a:t>the data</a:t>
            </a:r>
          </a:p>
        </p:txBody>
      </p:sp>
      <p:sp>
        <p:nvSpPr>
          <p:cNvPr id="19474" name="Text Box 21"/>
          <p:cNvSpPr txBox="1">
            <a:spLocks noChangeArrowheads="1"/>
          </p:cNvSpPr>
          <p:nvPr/>
        </p:nvSpPr>
        <p:spPr bwMode="auto">
          <a:xfrm>
            <a:off x="157094" y="3973513"/>
            <a:ext cx="21082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 i="1" dirty="0"/>
              <a:t>Collect &amp; Manage</a:t>
            </a:r>
          </a:p>
        </p:txBody>
      </p:sp>
      <p:sp>
        <p:nvSpPr>
          <p:cNvPr id="19475" name="Text Box 21"/>
          <p:cNvSpPr txBox="1">
            <a:spLocks noChangeArrowheads="1"/>
          </p:cNvSpPr>
          <p:nvPr/>
        </p:nvSpPr>
        <p:spPr bwMode="auto">
          <a:xfrm>
            <a:off x="1130117" y="5544066"/>
            <a:ext cx="11352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 i="1" dirty="0" smtClean="0"/>
              <a:t>Collection</a:t>
            </a:r>
            <a:endParaRPr lang="en-US" b="1" i="1" dirty="0"/>
          </a:p>
        </p:txBody>
      </p:sp>
      <p:sp>
        <p:nvSpPr>
          <p:cNvPr id="19476" name="Text Box 21"/>
          <p:cNvSpPr txBox="1">
            <a:spLocks noChangeArrowheads="1"/>
          </p:cNvSpPr>
          <p:nvPr/>
        </p:nvSpPr>
        <p:spPr bwMode="auto">
          <a:xfrm>
            <a:off x="332397" y="3298825"/>
            <a:ext cx="19329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 i="1" dirty="0"/>
              <a:t>Store &amp; Analyze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1401024" y="1943100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 i="1" dirty="0"/>
              <a:t>Utilize</a:t>
            </a:r>
          </a:p>
        </p:txBody>
      </p:sp>
      <p:sp>
        <p:nvSpPr>
          <p:cNvPr id="24" name="Right Brace 23"/>
          <p:cNvSpPr/>
          <p:nvPr/>
        </p:nvSpPr>
        <p:spPr>
          <a:xfrm>
            <a:off x="5824538" y="3143249"/>
            <a:ext cx="325437" cy="1277939"/>
          </a:xfrm>
          <a:prstGeom prst="rightBrace">
            <a:avLst>
              <a:gd name="adj1" fmla="val 8333"/>
              <a:gd name="adj2" fmla="val 20423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25" name="Title 5"/>
          <p:cNvSpPr txBox="1">
            <a:spLocks/>
          </p:cNvSpPr>
          <p:nvPr/>
        </p:nvSpPr>
        <p:spPr>
          <a:xfrm>
            <a:off x="457200" y="395304"/>
            <a:ext cx="8229600" cy="113877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SentinelWorks</a:t>
            </a:r>
          </a:p>
          <a:p>
            <a:r>
              <a:rPr lang="en-US" sz="2400" i="1" dirty="0" smtClean="0"/>
              <a:t>At-A-Glance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3346206"/>
            <a:ext cx="2709862" cy="742857"/>
          </a:xfrm>
          <a:prstGeom prst="rect">
            <a:avLst/>
          </a:prstGeom>
        </p:spPr>
      </p:pic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144315" y="1849463"/>
            <a:ext cx="2686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dirty="0" smtClean="0"/>
              <a:t>Custom systems integration with billing, MDM, etc.</a:t>
            </a:r>
            <a:endParaRPr lang="en-US" sz="1400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/>
          <a:lstStyle/>
          <a:p>
            <a:fld id="{67DE5FD5-03CA-4D48-B82E-0A7F1D890516}" type="slidenum">
              <a:rPr lang="en-US" smtClean="0">
                <a:solidFill>
                  <a:schemeClr val="tx2"/>
                </a:solidFill>
              </a:rPr>
              <a:t>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Date Placeholder 2"/>
          <p:cNvSpPr txBox="1">
            <a:spLocks/>
          </p:cNvSpPr>
          <p:nvPr/>
        </p:nvSpPr>
        <p:spPr>
          <a:xfrm>
            <a:off x="5145826" y="6294245"/>
            <a:ext cx="378669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dirty="0" smtClean="0">
                <a:solidFill>
                  <a:schemeClr val="tx2"/>
                </a:solidFill>
              </a:rPr>
              <a:t>01/09/2013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32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01/09/2013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5FD5-03CA-4D48-B82E-0A7F1D890516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SentinelWorks</a:t>
            </a:r>
            <a:br>
              <a:rPr lang="en-US" dirty="0" smtClean="0"/>
            </a:br>
            <a:r>
              <a:rPr lang="en-US" sz="2400" i="1" dirty="0" smtClean="0"/>
              <a:t>At-A-Glance</a:t>
            </a:r>
            <a:endParaRPr lang="en-US" i="1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00200"/>
            <a:ext cx="3733800" cy="4419599"/>
          </a:xfrm>
        </p:spPr>
      </p:pic>
      <p:sp>
        <p:nvSpPr>
          <p:cNvPr id="14" name="TextBox 13"/>
          <p:cNvSpPr txBox="1"/>
          <p:nvPr/>
        </p:nvSpPr>
        <p:spPr>
          <a:xfrm>
            <a:off x="381000" y="1828800"/>
            <a:ext cx="228600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Data Management:</a:t>
            </a:r>
          </a:p>
          <a:p>
            <a:pPr>
              <a:spcAft>
                <a:spcPts val="1200"/>
              </a:spcAft>
            </a:pPr>
            <a:r>
              <a:rPr lang="en-US" sz="1200" dirty="0" smtClean="0"/>
              <a:t>The </a:t>
            </a:r>
            <a:r>
              <a:rPr lang="en-US" sz="1200" dirty="0"/>
              <a:t>SentinelWorks BrightStar </a:t>
            </a:r>
            <a:r>
              <a:rPr lang="en-US" sz="1200" dirty="0" smtClean="0"/>
              <a:t>Software Data Management </a:t>
            </a:r>
            <a:r>
              <a:rPr lang="en-US" sz="1200" dirty="0"/>
              <a:t>Energy </a:t>
            </a:r>
            <a:r>
              <a:rPr lang="en-US" sz="1200" dirty="0" smtClean="0"/>
              <a:t>Performance System </a:t>
            </a:r>
            <a:r>
              <a:rPr lang="en-US" sz="1200" dirty="0"/>
              <a:t>can rapidly process </a:t>
            </a:r>
            <a:r>
              <a:rPr lang="en-US" sz="1200" dirty="0" smtClean="0"/>
              <a:t>and aggregate</a:t>
            </a:r>
            <a:r>
              <a:rPr lang="en-US" sz="1200" dirty="0"/>
              <a:t> </a:t>
            </a:r>
            <a:r>
              <a:rPr lang="en-US" sz="1200" dirty="0" smtClean="0"/>
              <a:t>large </a:t>
            </a:r>
            <a:r>
              <a:rPr lang="en-US" sz="1200" dirty="0"/>
              <a:t>volumes of granular interval </a:t>
            </a:r>
            <a:r>
              <a:rPr lang="en-US" sz="1200" dirty="0" smtClean="0"/>
              <a:t>meter data </a:t>
            </a:r>
            <a:r>
              <a:rPr lang="en-US" sz="1200" dirty="0"/>
              <a:t>efficiently </a:t>
            </a:r>
            <a:r>
              <a:rPr lang="en-US" sz="1200" dirty="0" smtClean="0"/>
              <a:t>and expeditiously</a:t>
            </a:r>
            <a:r>
              <a:rPr lang="en-US" sz="1200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3124200"/>
            <a:ext cx="26670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Legacy System Integration:     </a:t>
            </a:r>
          </a:p>
          <a:p>
            <a:r>
              <a:rPr lang="en-US" sz="1200" dirty="0"/>
              <a:t>SentinelWorks leverages your existing</a:t>
            </a:r>
          </a:p>
          <a:p>
            <a:r>
              <a:rPr lang="en-US" sz="1200" dirty="0"/>
              <a:t>AMR investment by </a:t>
            </a:r>
            <a:r>
              <a:rPr lang="en-US" sz="1200" dirty="0" smtClean="0"/>
              <a:t>working hand-in-hand with and supporting </a:t>
            </a:r>
            <a:r>
              <a:rPr lang="en-US" sz="1200" dirty="0"/>
              <a:t>data </a:t>
            </a:r>
            <a:r>
              <a:rPr lang="en-US" sz="1200" dirty="0" smtClean="0"/>
              <a:t>from existing </a:t>
            </a:r>
            <a:r>
              <a:rPr lang="en-US" sz="1200" dirty="0"/>
              <a:t>legacy infrastructure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638800" y="1676400"/>
            <a:ext cx="32004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Consumer Engagement: </a:t>
            </a:r>
          </a:p>
          <a:p>
            <a:r>
              <a:rPr lang="en-US" sz="1200" dirty="0"/>
              <a:t>Relevant, timely information will empower</a:t>
            </a:r>
          </a:p>
          <a:p>
            <a:r>
              <a:rPr lang="en-US" sz="1200" dirty="0"/>
              <a:t>decisions about energy consumption and</a:t>
            </a:r>
          </a:p>
          <a:p>
            <a:r>
              <a:rPr lang="en-US" sz="1200" dirty="0"/>
              <a:t>offer value-added benefits to increase</a:t>
            </a:r>
          </a:p>
          <a:p>
            <a:r>
              <a:rPr lang="en-US" sz="1200" dirty="0"/>
              <a:t>customer satisfaction and positive utility</a:t>
            </a:r>
          </a:p>
          <a:p>
            <a:r>
              <a:rPr lang="en-US" sz="1200" dirty="0"/>
              <a:t>branding.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38800" y="4685414"/>
            <a:ext cx="30480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uFill>
                  <a:solidFill>
                    <a:schemeClr val="tx1"/>
                  </a:solidFill>
                </a:uFill>
              </a:rPr>
              <a:t>Easily Implement Time Based Rate Programs: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 smtClean="0"/>
              <a:t>Time-of-Use Pricing (TOU)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 smtClean="0"/>
              <a:t>Real-Time Pricing (RTP)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 smtClean="0"/>
              <a:t>Variable Peak Pricing (VPP)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 smtClean="0"/>
              <a:t>Critical Peak Pricing (CPP)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8300" y="4038600"/>
            <a:ext cx="27432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Historical Data Repository:</a:t>
            </a:r>
          </a:p>
          <a:p>
            <a:r>
              <a:rPr lang="en-US" sz="1200" dirty="0"/>
              <a:t>The BrightStar software system records</a:t>
            </a:r>
          </a:p>
          <a:p>
            <a:r>
              <a:rPr lang="en-US" sz="1200" dirty="0"/>
              <a:t>and tracks historical changes as well as</a:t>
            </a:r>
          </a:p>
          <a:p>
            <a:r>
              <a:rPr lang="en-US" sz="1200" dirty="0"/>
              <a:t>provides the power analysis of </a:t>
            </a:r>
            <a:r>
              <a:rPr lang="en-US" sz="1200" dirty="0" smtClean="0"/>
              <a:t>changes, trends </a:t>
            </a:r>
            <a:r>
              <a:rPr lang="en-US" sz="1200" dirty="0"/>
              <a:t>and patterns.</a:t>
            </a:r>
          </a:p>
        </p:txBody>
      </p:sp>
    </p:spTree>
    <p:extLst>
      <p:ext uri="{BB962C8B-B14F-4D97-AF65-F5344CB8AC3E}">
        <p14:creationId xmlns:p14="http://schemas.microsoft.com/office/powerpoint/2010/main" val="59959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SentinelWorks</a:t>
            </a:r>
            <a:br>
              <a:rPr lang="en-US" dirty="0" smtClean="0"/>
            </a:br>
            <a:r>
              <a:rPr lang="en-US" sz="2400" i="1" dirty="0" smtClean="0"/>
              <a:t>Software Solutions for Utility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86000"/>
            <a:ext cx="7315200" cy="639762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Utility</a:t>
            </a:r>
            <a:r>
              <a:rPr lang="en-US" dirty="0" smtClean="0"/>
              <a:t> Energy Management Solutions View</a:t>
            </a:r>
            <a:endParaRPr lang="en-US" dirty="0"/>
          </a:p>
        </p:txBody>
      </p:sp>
      <p:pic>
        <p:nvPicPr>
          <p:cNvPr id="10" name="Content Placeholder 9"/>
          <p:cNvPicPr preferRelativeResize="0"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71800"/>
            <a:ext cx="2359152" cy="283464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01/09/2013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5FD5-03CA-4D48-B82E-0A7F1D890516}" type="slidenum">
              <a:rPr lang="en-US" smtClean="0"/>
              <a:t>9</a:t>
            </a:fld>
            <a:endParaRPr lang="en-US" dirty="0"/>
          </a:p>
        </p:txBody>
      </p:sp>
      <p:pic>
        <p:nvPicPr>
          <p:cNvPr id="13" name="Picture 12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54" y="2971800"/>
            <a:ext cx="2359152" cy="2834640"/>
          </a:xfrm>
          <a:prstGeom prst="rect">
            <a:avLst/>
          </a:prstGeom>
        </p:spPr>
      </p:pic>
      <p:pic>
        <p:nvPicPr>
          <p:cNvPr id="15" name="Content Placeholder 14"/>
          <p:cNvPicPr preferRelativeResize="0"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983523"/>
            <a:ext cx="2359152" cy="2834640"/>
          </a:xfrm>
        </p:spPr>
      </p:pic>
    </p:spTree>
    <p:extLst>
      <p:ext uri="{BB962C8B-B14F-4D97-AF65-F5344CB8AC3E}">
        <p14:creationId xmlns:p14="http://schemas.microsoft.com/office/powerpoint/2010/main" val="9113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4933</TotalTime>
  <Words>552</Words>
  <Application>Microsoft Office PowerPoint</Application>
  <PresentationFormat>On-screen Show (4:3)</PresentationFormat>
  <Paragraphs>122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Waveform</vt:lpstr>
      <vt:lpstr>SentinelWorks Presentation MA DPU Electric Grid Modernization Working Group</vt:lpstr>
      <vt:lpstr>SentinelWorks What we do</vt:lpstr>
      <vt:lpstr>The SentinelWorks Team Who we are</vt:lpstr>
      <vt:lpstr>The SentinelWorks Team What we have done</vt:lpstr>
      <vt:lpstr>SentinelWorks Solutions AMR &amp; AMI</vt:lpstr>
      <vt:lpstr>SentinelWorks Solutions AMR &amp; AMI</vt:lpstr>
      <vt:lpstr>PowerPoint Presentation</vt:lpstr>
      <vt:lpstr>SentinelWorks At-A-Glance</vt:lpstr>
      <vt:lpstr>SentinelWorks Software Solutions for Utility</vt:lpstr>
      <vt:lpstr>SentinelWorks Software Solutions for Utility Customers</vt:lpstr>
      <vt:lpstr>SentinelWorks Partners</vt:lpstr>
      <vt:lpstr>SentinelWorks Conclusion</vt:lpstr>
      <vt:lpstr>SentinelWorks Thank you for your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Smith</dc:creator>
  <cp:lastModifiedBy>Joshua Smith</cp:lastModifiedBy>
  <cp:revision>85</cp:revision>
  <dcterms:created xsi:type="dcterms:W3CDTF">2013-01-04T13:03:53Z</dcterms:created>
  <dcterms:modified xsi:type="dcterms:W3CDTF">2013-01-08T16:14:21Z</dcterms:modified>
</cp:coreProperties>
</file>